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60" r:id="rId2"/>
    <p:sldId id="261" r:id="rId3"/>
    <p:sldId id="262" r:id="rId4"/>
    <p:sldId id="263" r:id="rId5"/>
    <p:sldId id="264" r:id="rId6"/>
    <p:sldId id="265" r:id="rId7"/>
    <p:sldId id="266" r:id="rId8"/>
    <p:sldId id="267" r:id="rId9"/>
    <p:sldId id="268" r:id="rId10"/>
    <p:sldId id="269" r:id="rId11"/>
    <p:sldId id="270" r:id="rId12"/>
    <p:sldId id="271" r:id="rId13"/>
    <p:sldId id="272" r:id="rId14"/>
    <p:sldId id="273" r:id="rId15"/>
    <p:sldId id="27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p:cViewPr varScale="1">
        <p:scale>
          <a:sx n="72" d="100"/>
          <a:sy n="72" d="100"/>
        </p:scale>
        <p:origin x="65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4/20/2020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4/20/2020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4/20/2020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4/20/2020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4/20/2020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4/20/2020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4/20/2020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4/20/2020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List_of_postal_codes_of_Canada:_M" TargetMode="External"/><Relationship Id="rId2" Type="http://schemas.openxmlformats.org/officeDocument/2006/relationships/hyperlink" Target="https://geo.nyu.edu/catalog/nyu_2451_34572" TargetMode="External"/><Relationship Id="rId1" Type="http://schemas.openxmlformats.org/officeDocument/2006/relationships/slideLayout" Target="../slideLayouts/slideLayout2.xml"/><Relationship Id="rId4" Type="http://schemas.openxmlformats.org/officeDocument/2006/relationships/hyperlink" Target="http://beautiful-soup-4.readthedocs.io/en/latest/" TargetMode="External"/></Relationships>
</file>

<file path=ppt/slides/_rels/slide6.xml.rels><?xml version="1.0" encoding="UTF-8" standalone="yes"?>
<Relationships xmlns="http://schemas.openxmlformats.org/package/2006/relationships"><Relationship Id="rId2" Type="http://schemas.openxmlformats.org/officeDocument/2006/relationships/hyperlink" Target="http://cocl.us/Geospatial_data"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50D3B-9DF7-454F-BA86-6F0740F37FA7}"/>
              </a:ext>
            </a:extLst>
          </p:cNvPr>
          <p:cNvSpPr>
            <a:spLocks noGrp="1"/>
          </p:cNvSpPr>
          <p:nvPr>
            <p:ph type="title"/>
          </p:nvPr>
        </p:nvSpPr>
        <p:spPr>
          <a:xfrm>
            <a:off x="646111" y="1743739"/>
            <a:ext cx="10114038" cy="2317898"/>
          </a:xfrm>
        </p:spPr>
        <p:txBody>
          <a:bodyPr/>
          <a:lstStyle/>
          <a:p>
            <a:pPr algn="ctr"/>
            <a:r>
              <a:rPr lang="en-US" sz="5400" dirty="0"/>
              <a:t>The Battle of Neighborhoods</a:t>
            </a:r>
            <a:br>
              <a:rPr lang="en-US" sz="5400" dirty="0"/>
            </a:br>
            <a:r>
              <a:rPr lang="en-US" sz="4000" dirty="0"/>
              <a:t>New York City Vs Toronto</a:t>
            </a:r>
          </a:p>
        </p:txBody>
      </p:sp>
      <p:sp>
        <p:nvSpPr>
          <p:cNvPr id="3" name="Content Placeholder 2">
            <a:extLst>
              <a:ext uri="{FF2B5EF4-FFF2-40B4-BE49-F238E27FC236}">
                <a16:creationId xmlns:a16="http://schemas.microsoft.com/office/drawing/2014/main" id="{038D364E-52C7-430A-9104-2DD2D46F56D1}"/>
              </a:ext>
            </a:extLst>
          </p:cNvPr>
          <p:cNvSpPr>
            <a:spLocks noGrp="1"/>
          </p:cNvSpPr>
          <p:nvPr>
            <p:ph idx="1"/>
          </p:nvPr>
        </p:nvSpPr>
        <p:spPr>
          <a:xfrm>
            <a:off x="1103312" y="4529470"/>
            <a:ext cx="8946541" cy="1718929"/>
          </a:xfrm>
        </p:spPr>
        <p:txBody>
          <a:bodyPr>
            <a:normAutofit/>
          </a:bodyPr>
          <a:lstStyle/>
          <a:p>
            <a:pPr marL="0" indent="0" algn="r">
              <a:buNone/>
            </a:pPr>
            <a:r>
              <a:rPr lang="en-US" sz="3600" dirty="0"/>
              <a:t>By,</a:t>
            </a:r>
          </a:p>
          <a:p>
            <a:pPr marL="0" indent="0" algn="r">
              <a:buNone/>
            </a:pPr>
            <a:r>
              <a:rPr lang="en-US" sz="3600" dirty="0"/>
              <a:t>Suruthi Vinoth Kannan</a:t>
            </a:r>
          </a:p>
        </p:txBody>
      </p:sp>
    </p:spTree>
    <p:extLst>
      <p:ext uri="{BB962C8B-B14F-4D97-AF65-F5344CB8AC3E}">
        <p14:creationId xmlns:p14="http://schemas.microsoft.com/office/powerpoint/2010/main" val="1530561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6AA00-B639-47CD-9C39-419CE2E59EEA}"/>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52826648-64F9-4F00-BB61-E6787F6C653B}"/>
              </a:ext>
            </a:extLst>
          </p:cNvPr>
          <p:cNvSpPr>
            <a:spLocks noGrp="1"/>
          </p:cNvSpPr>
          <p:nvPr>
            <p:ph idx="1"/>
          </p:nvPr>
        </p:nvSpPr>
        <p:spPr/>
        <p:txBody>
          <a:bodyPr/>
          <a:lstStyle/>
          <a:p>
            <a:pPr marL="0" indent="0">
              <a:buNone/>
            </a:pPr>
            <a:r>
              <a:rPr lang="en-US" dirty="0"/>
              <a:t>Total Number of Neighborhoods in each cluster,</a:t>
            </a:r>
          </a:p>
          <a:p>
            <a:r>
              <a:rPr lang="en-US" dirty="0"/>
              <a:t>Cluster 0 – 36 neighborhoods</a:t>
            </a:r>
          </a:p>
          <a:p>
            <a:r>
              <a:rPr lang="en-US" dirty="0"/>
              <a:t>Cluster 1 – 5 neighborhoods</a:t>
            </a:r>
          </a:p>
          <a:p>
            <a:r>
              <a:rPr lang="en-US" dirty="0"/>
              <a:t>Cluster 2 – 141 neighborhoods</a:t>
            </a:r>
          </a:p>
          <a:p>
            <a:r>
              <a:rPr lang="en-US" dirty="0"/>
              <a:t>Cluster 3 – 7 neighborhoods</a:t>
            </a:r>
          </a:p>
          <a:p>
            <a:r>
              <a:rPr lang="en-US" dirty="0"/>
              <a:t>Cluster 4 – 26 neighborhoods</a:t>
            </a:r>
          </a:p>
          <a:p>
            <a:r>
              <a:rPr lang="en-US" dirty="0"/>
              <a:t>Cluster 5 – 121 neighborhoods</a:t>
            </a:r>
          </a:p>
          <a:p>
            <a:r>
              <a:rPr lang="en-US" dirty="0"/>
              <a:t>Cluster 6 – 17 neighborhoods</a:t>
            </a:r>
          </a:p>
          <a:p>
            <a:endParaRPr lang="en-US" dirty="0"/>
          </a:p>
        </p:txBody>
      </p:sp>
    </p:spTree>
    <p:extLst>
      <p:ext uri="{BB962C8B-B14F-4D97-AF65-F5344CB8AC3E}">
        <p14:creationId xmlns:p14="http://schemas.microsoft.com/office/powerpoint/2010/main" val="1011878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A455B-355B-4A76-AE05-D279EB3A3A00}"/>
              </a:ext>
            </a:extLst>
          </p:cNvPr>
          <p:cNvSpPr>
            <a:spLocks noGrp="1"/>
          </p:cNvSpPr>
          <p:nvPr>
            <p:ph type="title"/>
          </p:nvPr>
        </p:nvSpPr>
        <p:spPr>
          <a:xfrm>
            <a:off x="646111" y="452718"/>
            <a:ext cx="9404723" cy="1270065"/>
          </a:xfrm>
        </p:spPr>
        <p:txBody>
          <a:bodyPr/>
          <a:lstStyle/>
          <a:p>
            <a:r>
              <a:rPr lang="en-US" dirty="0"/>
              <a:t>Explore the neighborhoods with similar clusters using map</a:t>
            </a:r>
          </a:p>
        </p:txBody>
      </p:sp>
      <p:pic>
        <p:nvPicPr>
          <p:cNvPr id="4" name="Content Placeholder 3">
            <a:extLst>
              <a:ext uri="{FF2B5EF4-FFF2-40B4-BE49-F238E27FC236}">
                <a16:creationId xmlns:a16="http://schemas.microsoft.com/office/drawing/2014/main" id="{4E6E09A1-3AD3-4263-B7C6-2C2475005BC8}"/>
              </a:ext>
            </a:extLst>
          </p:cNvPr>
          <p:cNvPicPr>
            <a:picLocks noGrp="1" noChangeAspect="1"/>
          </p:cNvPicPr>
          <p:nvPr>
            <p:ph idx="1"/>
          </p:nvPr>
        </p:nvPicPr>
        <p:blipFill>
          <a:blip r:embed="rId2"/>
          <a:stretch>
            <a:fillRect/>
          </a:stretch>
        </p:blipFill>
        <p:spPr>
          <a:xfrm>
            <a:off x="646111" y="1853248"/>
            <a:ext cx="8325611" cy="704850"/>
          </a:xfrm>
          <a:prstGeom prst="rect">
            <a:avLst/>
          </a:prstGeom>
        </p:spPr>
      </p:pic>
      <p:pic>
        <p:nvPicPr>
          <p:cNvPr id="5" name="Picture 4">
            <a:extLst>
              <a:ext uri="{FF2B5EF4-FFF2-40B4-BE49-F238E27FC236}">
                <a16:creationId xmlns:a16="http://schemas.microsoft.com/office/drawing/2014/main" id="{0A2066A7-C009-400D-B1BD-53735844901D}"/>
              </a:ext>
            </a:extLst>
          </p:cNvPr>
          <p:cNvPicPr>
            <a:picLocks noChangeAspect="1"/>
          </p:cNvPicPr>
          <p:nvPr/>
        </p:nvPicPr>
        <p:blipFill>
          <a:blip r:embed="rId3"/>
          <a:stretch>
            <a:fillRect/>
          </a:stretch>
        </p:blipFill>
        <p:spPr>
          <a:xfrm>
            <a:off x="646111" y="2558098"/>
            <a:ext cx="10315575" cy="4171950"/>
          </a:xfrm>
          <a:prstGeom prst="rect">
            <a:avLst/>
          </a:prstGeom>
        </p:spPr>
      </p:pic>
    </p:spTree>
    <p:extLst>
      <p:ext uri="{BB962C8B-B14F-4D97-AF65-F5344CB8AC3E}">
        <p14:creationId xmlns:p14="http://schemas.microsoft.com/office/powerpoint/2010/main" val="41845185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ED87A-2B4B-402A-B053-9ECF5C495998}"/>
              </a:ext>
            </a:extLst>
          </p:cNvPr>
          <p:cNvSpPr>
            <a:spLocks noGrp="1"/>
          </p:cNvSpPr>
          <p:nvPr>
            <p:ph type="title"/>
          </p:nvPr>
        </p:nvSpPr>
        <p:spPr/>
        <p:txBody>
          <a:bodyPr/>
          <a:lstStyle/>
          <a:p>
            <a:r>
              <a:rPr lang="en-US" dirty="0"/>
              <a:t>Explore the neighborhoods with similar clusters using map</a:t>
            </a:r>
          </a:p>
        </p:txBody>
      </p:sp>
      <p:pic>
        <p:nvPicPr>
          <p:cNvPr id="4" name="Content Placeholder 3">
            <a:extLst>
              <a:ext uri="{FF2B5EF4-FFF2-40B4-BE49-F238E27FC236}">
                <a16:creationId xmlns:a16="http://schemas.microsoft.com/office/drawing/2014/main" id="{B52C4052-6B5C-4AB0-A428-35895632167B}"/>
              </a:ext>
            </a:extLst>
          </p:cNvPr>
          <p:cNvPicPr>
            <a:picLocks noGrp="1" noChangeAspect="1"/>
          </p:cNvPicPr>
          <p:nvPr>
            <p:ph idx="1"/>
          </p:nvPr>
        </p:nvPicPr>
        <p:blipFill>
          <a:blip r:embed="rId2"/>
          <a:stretch>
            <a:fillRect/>
          </a:stretch>
        </p:blipFill>
        <p:spPr>
          <a:xfrm>
            <a:off x="646111" y="2052638"/>
            <a:ext cx="9404723" cy="4195762"/>
          </a:xfrm>
          <a:prstGeom prst="rect">
            <a:avLst/>
          </a:prstGeom>
        </p:spPr>
      </p:pic>
    </p:spTree>
    <p:extLst>
      <p:ext uri="{BB962C8B-B14F-4D97-AF65-F5344CB8AC3E}">
        <p14:creationId xmlns:p14="http://schemas.microsoft.com/office/powerpoint/2010/main" val="7910526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C1616-B89D-4F4B-A2FF-8AF2C8214889}"/>
              </a:ext>
            </a:extLst>
          </p:cNvPr>
          <p:cNvSpPr>
            <a:spLocks noGrp="1"/>
          </p:cNvSpPr>
          <p:nvPr>
            <p:ph type="title"/>
          </p:nvPr>
        </p:nvSpPr>
        <p:spPr/>
        <p:txBody>
          <a:bodyPr/>
          <a:lstStyle/>
          <a:p>
            <a:r>
              <a:rPr lang="en-US" dirty="0"/>
              <a:t>Explore the neighborhoods with similar clusters using map</a:t>
            </a:r>
          </a:p>
        </p:txBody>
      </p:sp>
      <p:pic>
        <p:nvPicPr>
          <p:cNvPr id="4" name="Content Placeholder 3">
            <a:extLst>
              <a:ext uri="{FF2B5EF4-FFF2-40B4-BE49-F238E27FC236}">
                <a16:creationId xmlns:a16="http://schemas.microsoft.com/office/drawing/2014/main" id="{96440A52-7731-4931-AEA5-8B5C0280B2E3}"/>
              </a:ext>
            </a:extLst>
          </p:cNvPr>
          <p:cNvPicPr>
            <a:picLocks noGrp="1" noChangeAspect="1"/>
          </p:cNvPicPr>
          <p:nvPr>
            <p:ph idx="1"/>
          </p:nvPr>
        </p:nvPicPr>
        <p:blipFill>
          <a:blip r:embed="rId2"/>
          <a:stretch>
            <a:fillRect/>
          </a:stretch>
        </p:blipFill>
        <p:spPr>
          <a:xfrm>
            <a:off x="646111" y="1853248"/>
            <a:ext cx="8248650" cy="781050"/>
          </a:xfrm>
          <a:prstGeom prst="rect">
            <a:avLst/>
          </a:prstGeom>
        </p:spPr>
      </p:pic>
      <p:pic>
        <p:nvPicPr>
          <p:cNvPr id="5" name="Picture 4">
            <a:extLst>
              <a:ext uri="{FF2B5EF4-FFF2-40B4-BE49-F238E27FC236}">
                <a16:creationId xmlns:a16="http://schemas.microsoft.com/office/drawing/2014/main" id="{A49F43C5-66A2-4A5F-8117-2B7B974AF5CE}"/>
              </a:ext>
            </a:extLst>
          </p:cNvPr>
          <p:cNvPicPr>
            <a:picLocks noChangeAspect="1"/>
          </p:cNvPicPr>
          <p:nvPr/>
        </p:nvPicPr>
        <p:blipFill>
          <a:blip r:embed="rId3"/>
          <a:stretch>
            <a:fillRect/>
          </a:stretch>
        </p:blipFill>
        <p:spPr>
          <a:xfrm>
            <a:off x="646111" y="2634298"/>
            <a:ext cx="9616109" cy="4176492"/>
          </a:xfrm>
          <a:prstGeom prst="rect">
            <a:avLst/>
          </a:prstGeom>
        </p:spPr>
      </p:pic>
    </p:spTree>
    <p:extLst>
      <p:ext uri="{BB962C8B-B14F-4D97-AF65-F5344CB8AC3E}">
        <p14:creationId xmlns:p14="http://schemas.microsoft.com/office/powerpoint/2010/main" val="13631041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C5662-0FB3-45D9-8BAC-89856921CC95}"/>
              </a:ext>
            </a:extLst>
          </p:cNvPr>
          <p:cNvSpPr>
            <a:spLocks noGrp="1"/>
          </p:cNvSpPr>
          <p:nvPr>
            <p:ph type="title"/>
          </p:nvPr>
        </p:nvSpPr>
        <p:spPr/>
        <p:txBody>
          <a:bodyPr/>
          <a:lstStyle/>
          <a:p>
            <a:r>
              <a:rPr lang="en-US" dirty="0"/>
              <a:t>Explore the neighborhoods with similar clusters using map</a:t>
            </a:r>
          </a:p>
        </p:txBody>
      </p:sp>
      <p:pic>
        <p:nvPicPr>
          <p:cNvPr id="4" name="Content Placeholder 3">
            <a:extLst>
              <a:ext uri="{FF2B5EF4-FFF2-40B4-BE49-F238E27FC236}">
                <a16:creationId xmlns:a16="http://schemas.microsoft.com/office/drawing/2014/main" id="{3434A2AF-C01E-40A6-929B-BBFB30A4BF4C}"/>
              </a:ext>
            </a:extLst>
          </p:cNvPr>
          <p:cNvPicPr>
            <a:picLocks noGrp="1" noChangeAspect="1"/>
          </p:cNvPicPr>
          <p:nvPr>
            <p:ph idx="1"/>
          </p:nvPr>
        </p:nvPicPr>
        <p:blipFill>
          <a:blip r:embed="rId2"/>
          <a:stretch>
            <a:fillRect/>
          </a:stretch>
        </p:blipFill>
        <p:spPr>
          <a:xfrm>
            <a:off x="781368" y="2026134"/>
            <a:ext cx="9269466" cy="4379148"/>
          </a:xfrm>
          <a:prstGeom prst="rect">
            <a:avLst/>
          </a:prstGeom>
        </p:spPr>
      </p:pic>
    </p:spTree>
    <p:extLst>
      <p:ext uri="{BB962C8B-B14F-4D97-AF65-F5344CB8AC3E}">
        <p14:creationId xmlns:p14="http://schemas.microsoft.com/office/powerpoint/2010/main" val="28429719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98185-54BC-4B36-B2E1-EBB44209C2C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840C5BD-7566-4E64-A65A-20AB3A470BDE}"/>
              </a:ext>
            </a:extLst>
          </p:cNvPr>
          <p:cNvSpPr>
            <a:spLocks noGrp="1"/>
          </p:cNvSpPr>
          <p:nvPr>
            <p:ph idx="1"/>
          </p:nvPr>
        </p:nvSpPr>
        <p:spPr/>
        <p:txBody>
          <a:bodyPr/>
          <a:lstStyle/>
          <a:p>
            <a:pPr marL="0" indent="0">
              <a:buNone/>
            </a:pPr>
            <a:r>
              <a:rPr lang="en-US" dirty="0"/>
              <a:t>With all the analysis we have done, we can conclude that,</a:t>
            </a:r>
          </a:p>
          <a:p>
            <a:r>
              <a:rPr lang="en-US" dirty="0"/>
              <a:t>Cluster 0 - Neighborhood with all type of Recreational centers</a:t>
            </a:r>
          </a:p>
          <a:p>
            <a:r>
              <a:rPr lang="en-US" dirty="0"/>
              <a:t>Cluster 1 - Neighborhood with Sports Complex</a:t>
            </a:r>
          </a:p>
          <a:p>
            <a:r>
              <a:rPr lang="en-US" dirty="0"/>
              <a:t>Cluster 2 - Neighborhood with Super markets, malls - (Residential)</a:t>
            </a:r>
          </a:p>
          <a:p>
            <a:r>
              <a:rPr lang="en-US" dirty="0"/>
              <a:t>Cluster 3 - Neighborhood with Beach</a:t>
            </a:r>
          </a:p>
          <a:p>
            <a:r>
              <a:rPr lang="en-US" dirty="0"/>
              <a:t>Cluster 4 - Neighborhood with more no. of Italian restaurants</a:t>
            </a:r>
          </a:p>
          <a:p>
            <a:r>
              <a:rPr lang="en-US" dirty="0"/>
              <a:t>Cluster 5 - Neighborhood with Pub, Bar and Sushi places</a:t>
            </a:r>
          </a:p>
          <a:p>
            <a:r>
              <a:rPr lang="en-US" dirty="0"/>
              <a:t>Cluster 6 - Neighborhood with more no. of Caribbean restaurants</a:t>
            </a:r>
          </a:p>
          <a:p>
            <a:endParaRPr lang="en-US" dirty="0"/>
          </a:p>
        </p:txBody>
      </p:sp>
    </p:spTree>
    <p:extLst>
      <p:ext uri="{BB962C8B-B14F-4D97-AF65-F5344CB8AC3E}">
        <p14:creationId xmlns:p14="http://schemas.microsoft.com/office/powerpoint/2010/main" val="3981603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97292-2275-4AD5-80E5-8C3A45842295}"/>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2F0F8469-6AD0-4009-BEF6-5F9BD195EF09}"/>
              </a:ext>
            </a:extLst>
          </p:cNvPr>
          <p:cNvSpPr>
            <a:spLocks noGrp="1"/>
          </p:cNvSpPr>
          <p:nvPr>
            <p:ph idx="1"/>
          </p:nvPr>
        </p:nvSpPr>
        <p:spPr/>
        <p:txBody>
          <a:bodyPr/>
          <a:lstStyle/>
          <a:p>
            <a:r>
              <a:rPr lang="en-US" dirty="0"/>
              <a:t>In this project we are going to explore the neighborhoods of the most popular cities, New York and Toronto.</a:t>
            </a:r>
          </a:p>
          <a:p>
            <a:r>
              <a:rPr lang="en-US" dirty="0"/>
              <a:t> They are the international centers of business, finance, arts, culture, and are recognized as the most multicultural cosmopolitans in the world. They are diverse in many ways. </a:t>
            </a:r>
          </a:p>
          <a:p>
            <a:r>
              <a:rPr lang="en-US" dirty="0"/>
              <a:t>One interesting idea would be to compare the neighborhoods of the two cities and determine how similar or dissimilar they are.</a:t>
            </a:r>
          </a:p>
          <a:p>
            <a:endParaRPr lang="en-US" dirty="0"/>
          </a:p>
        </p:txBody>
      </p:sp>
    </p:spTree>
    <p:extLst>
      <p:ext uri="{BB962C8B-B14F-4D97-AF65-F5344CB8AC3E}">
        <p14:creationId xmlns:p14="http://schemas.microsoft.com/office/powerpoint/2010/main" val="2858937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B0FE2-E57C-41C3-9B02-66EA3FFF80A9}"/>
              </a:ext>
            </a:extLst>
          </p:cNvPr>
          <p:cNvSpPr>
            <a:spLocks noGrp="1"/>
          </p:cNvSpPr>
          <p:nvPr>
            <p:ph type="title"/>
          </p:nvPr>
        </p:nvSpPr>
        <p:spPr/>
        <p:txBody>
          <a:bodyPr/>
          <a:lstStyle/>
          <a:p>
            <a:r>
              <a:rPr lang="en-US" dirty="0"/>
              <a:t>Problem Description</a:t>
            </a:r>
          </a:p>
        </p:txBody>
      </p:sp>
      <p:sp>
        <p:nvSpPr>
          <p:cNvPr id="3" name="Content Placeholder 2">
            <a:extLst>
              <a:ext uri="{FF2B5EF4-FFF2-40B4-BE49-F238E27FC236}">
                <a16:creationId xmlns:a16="http://schemas.microsoft.com/office/drawing/2014/main" id="{91EB281E-71FB-41B4-BAD9-059CD15C5E89}"/>
              </a:ext>
            </a:extLst>
          </p:cNvPr>
          <p:cNvSpPr>
            <a:spLocks noGrp="1"/>
          </p:cNvSpPr>
          <p:nvPr>
            <p:ph idx="1"/>
          </p:nvPr>
        </p:nvSpPr>
        <p:spPr>
          <a:xfrm>
            <a:off x="1103312" y="2041452"/>
            <a:ext cx="8946541" cy="4206948"/>
          </a:xfrm>
        </p:spPr>
        <p:txBody>
          <a:bodyPr/>
          <a:lstStyle/>
          <a:p>
            <a:r>
              <a:rPr lang="en-US" dirty="0"/>
              <a:t>Let me explain the idea of this project through a scenario. Say you live in the New York City of USA. You love your neighborhood, mainly because of all the great amenities and other types of venues that exist in the neighborhood, such as gourmet fast food joints, pharmacies, parks, and so on. </a:t>
            </a:r>
          </a:p>
          <a:p>
            <a:r>
              <a:rPr lang="en-US" dirty="0"/>
              <a:t>Now say you receive a job offer from a great company which is in Toronto, Canada with great career prospects. However, given the far distance from your current place you unfortunately must move if you decide to accept the offer.</a:t>
            </a:r>
          </a:p>
          <a:p>
            <a:r>
              <a:rPr lang="en-US" dirty="0"/>
              <a:t>Wouldn't it be great if you are able to determine a neighborhood that are the same as your current neighborhood, and if not, perhaps a similar neighborhood that are at least closer to your new job?</a:t>
            </a:r>
          </a:p>
          <a:p>
            <a:pPr marL="0" indent="0">
              <a:buNone/>
            </a:pPr>
            <a:endParaRPr lang="en-US" dirty="0"/>
          </a:p>
        </p:txBody>
      </p:sp>
    </p:spTree>
    <p:extLst>
      <p:ext uri="{BB962C8B-B14F-4D97-AF65-F5344CB8AC3E}">
        <p14:creationId xmlns:p14="http://schemas.microsoft.com/office/powerpoint/2010/main" val="1347064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A61F0-088E-4284-9141-E710214CB171}"/>
              </a:ext>
            </a:extLst>
          </p:cNvPr>
          <p:cNvSpPr>
            <a:spLocks noGrp="1"/>
          </p:cNvSpPr>
          <p:nvPr>
            <p:ph type="title"/>
          </p:nvPr>
        </p:nvSpPr>
        <p:spPr/>
        <p:txBody>
          <a:bodyPr/>
          <a:lstStyle/>
          <a:p>
            <a:r>
              <a:rPr lang="en-US" dirty="0"/>
              <a:t>Target Audience</a:t>
            </a:r>
          </a:p>
        </p:txBody>
      </p:sp>
      <p:sp>
        <p:nvSpPr>
          <p:cNvPr id="3" name="Content Placeholder 2">
            <a:extLst>
              <a:ext uri="{FF2B5EF4-FFF2-40B4-BE49-F238E27FC236}">
                <a16:creationId xmlns:a16="http://schemas.microsoft.com/office/drawing/2014/main" id="{702AF53B-B204-47A4-B423-32DFDB51F5B2}"/>
              </a:ext>
            </a:extLst>
          </p:cNvPr>
          <p:cNvSpPr>
            <a:spLocks noGrp="1"/>
          </p:cNvSpPr>
          <p:nvPr>
            <p:ph idx="1"/>
          </p:nvPr>
        </p:nvSpPr>
        <p:spPr/>
        <p:txBody>
          <a:bodyPr/>
          <a:lstStyle/>
          <a:p>
            <a:r>
              <a:rPr lang="en-US" dirty="0"/>
              <a:t>We will study and analyze the neighborhoods of both the cities and group them into similar clusters and, analyze those clusters to gather meaningful information. That information can be used to find out neighborhoods that are same as your current neighborhood or at least similar.</a:t>
            </a:r>
          </a:p>
          <a:p>
            <a:r>
              <a:rPr lang="en-US" dirty="0"/>
              <a:t>The information provided by this project would be useful for people who are interested in relocating to different places and are interested in finding new neighborhoods that are highly similar to their existing neighborhood.</a:t>
            </a:r>
          </a:p>
          <a:p>
            <a:pPr marL="0" indent="0">
              <a:buNone/>
            </a:pPr>
            <a:endParaRPr lang="en-US" dirty="0"/>
          </a:p>
        </p:txBody>
      </p:sp>
    </p:spTree>
    <p:extLst>
      <p:ext uri="{BB962C8B-B14F-4D97-AF65-F5344CB8AC3E}">
        <p14:creationId xmlns:p14="http://schemas.microsoft.com/office/powerpoint/2010/main" val="2662848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747E8-3153-4C8A-AADF-366D3702C79A}"/>
              </a:ext>
            </a:extLst>
          </p:cNvPr>
          <p:cNvSpPr>
            <a:spLocks noGrp="1"/>
          </p:cNvSpPr>
          <p:nvPr>
            <p:ph type="title"/>
          </p:nvPr>
        </p:nvSpPr>
        <p:spPr/>
        <p:txBody>
          <a:bodyPr/>
          <a:lstStyle/>
          <a:p>
            <a:r>
              <a:rPr lang="en-US" dirty="0"/>
              <a:t>Data Description</a:t>
            </a:r>
          </a:p>
        </p:txBody>
      </p:sp>
      <p:sp>
        <p:nvSpPr>
          <p:cNvPr id="3" name="Content Placeholder 2">
            <a:extLst>
              <a:ext uri="{FF2B5EF4-FFF2-40B4-BE49-F238E27FC236}">
                <a16:creationId xmlns:a16="http://schemas.microsoft.com/office/drawing/2014/main" id="{9BE8FF13-2B94-4F2B-846C-CD32A5A1EDA1}"/>
              </a:ext>
            </a:extLst>
          </p:cNvPr>
          <p:cNvSpPr>
            <a:spLocks noGrp="1"/>
          </p:cNvSpPr>
          <p:nvPr>
            <p:ph idx="1"/>
          </p:nvPr>
        </p:nvSpPr>
        <p:spPr/>
        <p:txBody>
          <a:bodyPr>
            <a:normAutofit fontScale="92500" lnSpcReduction="20000"/>
          </a:bodyPr>
          <a:lstStyle/>
          <a:p>
            <a:r>
              <a:rPr lang="en-US" dirty="0"/>
              <a:t>The NYC neighborhood data exists for free on the web. Here is the link to the dataset: </a:t>
            </a:r>
          </a:p>
          <a:p>
            <a:r>
              <a:rPr lang="en-US" u="sng" dirty="0">
                <a:hlinkClick r:id="rId2"/>
              </a:rPr>
              <a:t>https://geo.nyu.edu/catalog/nyu_2451_34572</a:t>
            </a:r>
            <a:r>
              <a:rPr lang="en-US" dirty="0"/>
              <a:t>. </a:t>
            </a:r>
          </a:p>
          <a:p>
            <a:r>
              <a:rPr lang="en-US" dirty="0"/>
              <a:t>For Toronto neighborhood data, a Wikipedia page: </a:t>
            </a:r>
            <a:r>
              <a:rPr lang="en-US" u="sng" dirty="0">
                <a:hlinkClick r:id="rId3"/>
              </a:rPr>
              <a:t>https://en.wikipedia.org/wiki/List_of_postal_codes_of_Canada:_M</a:t>
            </a:r>
            <a:r>
              <a:rPr lang="en-US" dirty="0"/>
              <a:t>, </a:t>
            </a:r>
          </a:p>
          <a:p>
            <a:r>
              <a:rPr lang="en-US" dirty="0"/>
              <a:t>exists that has all the information we needed to explore. We will scrape the Wikipedia page and wrangle the data, clean it, and then read it into a pandas data frame.</a:t>
            </a:r>
          </a:p>
          <a:p>
            <a:r>
              <a:rPr lang="en-US" dirty="0"/>
              <a:t>Note: There are different website scraping libraries and packages in Python. We can simply use pandas to read the table into a pandas data frame. Another way, for more complicated cases of web scraping is using the Beautiful Soup package. Here is the package's main documentation page: </a:t>
            </a:r>
          </a:p>
          <a:p>
            <a:r>
              <a:rPr lang="en-US" u="sng" dirty="0">
                <a:hlinkClick r:id="rId4"/>
              </a:rPr>
              <a:t>http://beautiful-soup-4.readthedocs.io/en/latest/</a:t>
            </a:r>
            <a:endParaRPr lang="en-US" dirty="0"/>
          </a:p>
          <a:p>
            <a:endParaRPr lang="en-US" dirty="0"/>
          </a:p>
        </p:txBody>
      </p:sp>
    </p:spTree>
    <p:extLst>
      <p:ext uri="{BB962C8B-B14F-4D97-AF65-F5344CB8AC3E}">
        <p14:creationId xmlns:p14="http://schemas.microsoft.com/office/powerpoint/2010/main" val="2052796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75267-B98D-4D95-A25E-02767D828AC3}"/>
              </a:ext>
            </a:extLst>
          </p:cNvPr>
          <p:cNvSpPr>
            <a:spLocks noGrp="1"/>
          </p:cNvSpPr>
          <p:nvPr>
            <p:ph type="title"/>
          </p:nvPr>
        </p:nvSpPr>
        <p:spPr/>
        <p:txBody>
          <a:bodyPr/>
          <a:lstStyle/>
          <a:p>
            <a:r>
              <a:rPr lang="en-US" dirty="0"/>
              <a:t>Method</a:t>
            </a:r>
          </a:p>
        </p:txBody>
      </p:sp>
      <p:sp>
        <p:nvSpPr>
          <p:cNvPr id="3" name="Content Placeholder 2">
            <a:extLst>
              <a:ext uri="{FF2B5EF4-FFF2-40B4-BE49-F238E27FC236}">
                <a16:creationId xmlns:a16="http://schemas.microsoft.com/office/drawing/2014/main" id="{79F91437-A2C8-43E1-9CAC-8B20FCEB8FF6}"/>
              </a:ext>
            </a:extLst>
          </p:cNvPr>
          <p:cNvSpPr>
            <a:spLocks noGrp="1"/>
          </p:cNvSpPr>
          <p:nvPr>
            <p:ph idx="1"/>
          </p:nvPr>
        </p:nvSpPr>
        <p:spPr/>
        <p:txBody>
          <a:bodyPr>
            <a:normAutofit lnSpcReduction="10000"/>
          </a:bodyPr>
          <a:lstStyle/>
          <a:p>
            <a:r>
              <a:rPr lang="en-US" dirty="0"/>
              <a:t>For this problem, we will get the services of Foursquare API to explore the data of two cities, in terms of their neighborhoods. The data include the information about the places around each neighborhood like restaurants, hotels, coffee shops, parks, theaters, art galleries, museums and many more. In order to utilize the Foursquare location data, we need to get the latitude and the longitude coordinates of each neighborhood. Here is a link to a csv file that has the geographical coordinates of each postal code of Toronto: </a:t>
            </a:r>
            <a:r>
              <a:rPr lang="en-US" u="sng" dirty="0">
                <a:hlinkClick r:id="rId2"/>
              </a:rPr>
              <a:t>http://cocl.us/Geospatial_data</a:t>
            </a:r>
            <a:r>
              <a:rPr lang="en-US" dirty="0"/>
              <a:t>.  </a:t>
            </a:r>
          </a:p>
          <a:p>
            <a:r>
              <a:rPr lang="en-US" dirty="0"/>
              <a:t>We will use the machine learning technique, “Clustering” to segment the neighborhoods with similar objects on the basis of each neighborhood data.</a:t>
            </a:r>
          </a:p>
          <a:p>
            <a:r>
              <a:rPr lang="en-US" dirty="0"/>
              <a:t> Finally, you will use the Folium library to visualize the neighborhoods in New York City and their emerging clusters.</a:t>
            </a:r>
          </a:p>
          <a:p>
            <a:endParaRPr lang="en-US" dirty="0"/>
          </a:p>
        </p:txBody>
      </p:sp>
    </p:spTree>
    <p:extLst>
      <p:ext uri="{BB962C8B-B14F-4D97-AF65-F5344CB8AC3E}">
        <p14:creationId xmlns:p14="http://schemas.microsoft.com/office/powerpoint/2010/main" val="13628611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F885F-7EF8-452A-AFE3-3DFDD8BE4308}"/>
              </a:ext>
            </a:extLst>
          </p:cNvPr>
          <p:cNvSpPr>
            <a:spLocks noGrp="1"/>
          </p:cNvSpPr>
          <p:nvPr>
            <p:ph type="title"/>
          </p:nvPr>
        </p:nvSpPr>
        <p:spPr/>
        <p:txBody>
          <a:bodyPr/>
          <a:lstStyle/>
          <a:p>
            <a:r>
              <a:rPr lang="en-US" dirty="0"/>
              <a:t>Visualization of New York City Neighborhood data</a:t>
            </a:r>
          </a:p>
        </p:txBody>
      </p:sp>
      <p:pic>
        <p:nvPicPr>
          <p:cNvPr id="6" name="Content Placeholder 5">
            <a:extLst>
              <a:ext uri="{FF2B5EF4-FFF2-40B4-BE49-F238E27FC236}">
                <a16:creationId xmlns:a16="http://schemas.microsoft.com/office/drawing/2014/main" id="{D45CBA53-1C18-45DD-8CB7-6F13241A0BE4}"/>
              </a:ext>
            </a:extLst>
          </p:cNvPr>
          <p:cNvPicPr>
            <a:picLocks noGrp="1"/>
          </p:cNvPicPr>
          <p:nvPr>
            <p:ph idx="1"/>
          </p:nvPr>
        </p:nvPicPr>
        <p:blipFill>
          <a:blip r:embed="rId2"/>
          <a:stretch>
            <a:fillRect/>
          </a:stretch>
        </p:blipFill>
        <p:spPr>
          <a:xfrm>
            <a:off x="646111" y="2052638"/>
            <a:ext cx="9404723" cy="4195762"/>
          </a:xfrm>
          <a:prstGeom prst="rect">
            <a:avLst/>
          </a:prstGeom>
        </p:spPr>
      </p:pic>
    </p:spTree>
    <p:extLst>
      <p:ext uri="{BB962C8B-B14F-4D97-AF65-F5344CB8AC3E}">
        <p14:creationId xmlns:p14="http://schemas.microsoft.com/office/powerpoint/2010/main" val="13581022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5BE60-C323-4A85-ACBB-9DD88E1E1C22}"/>
              </a:ext>
            </a:extLst>
          </p:cNvPr>
          <p:cNvSpPr>
            <a:spLocks noGrp="1"/>
          </p:cNvSpPr>
          <p:nvPr>
            <p:ph type="title"/>
          </p:nvPr>
        </p:nvSpPr>
        <p:spPr/>
        <p:txBody>
          <a:bodyPr/>
          <a:lstStyle/>
          <a:p>
            <a:r>
              <a:rPr lang="en-US" dirty="0"/>
              <a:t>Visualization of Toronto City Neighborhood data</a:t>
            </a:r>
          </a:p>
        </p:txBody>
      </p:sp>
      <p:pic>
        <p:nvPicPr>
          <p:cNvPr id="4" name="Content Placeholder 3">
            <a:extLst>
              <a:ext uri="{FF2B5EF4-FFF2-40B4-BE49-F238E27FC236}">
                <a16:creationId xmlns:a16="http://schemas.microsoft.com/office/drawing/2014/main" id="{49ED285B-EEAC-4871-B724-99DE2E5E4CF2}"/>
              </a:ext>
            </a:extLst>
          </p:cNvPr>
          <p:cNvPicPr>
            <a:picLocks noGrp="1"/>
          </p:cNvPicPr>
          <p:nvPr>
            <p:ph idx="1"/>
          </p:nvPr>
        </p:nvPicPr>
        <p:blipFill>
          <a:blip r:embed="rId2"/>
          <a:stretch>
            <a:fillRect/>
          </a:stretch>
        </p:blipFill>
        <p:spPr>
          <a:xfrm>
            <a:off x="850605" y="2052638"/>
            <a:ext cx="9200229" cy="4195762"/>
          </a:xfrm>
          <a:prstGeom prst="rect">
            <a:avLst/>
          </a:prstGeom>
        </p:spPr>
      </p:pic>
    </p:spTree>
    <p:extLst>
      <p:ext uri="{BB962C8B-B14F-4D97-AF65-F5344CB8AC3E}">
        <p14:creationId xmlns:p14="http://schemas.microsoft.com/office/powerpoint/2010/main" val="3218388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56004-F63B-4DBA-8774-6016A869BDD6}"/>
              </a:ext>
            </a:extLst>
          </p:cNvPr>
          <p:cNvSpPr>
            <a:spLocks noGrp="1"/>
          </p:cNvSpPr>
          <p:nvPr>
            <p:ph type="title"/>
          </p:nvPr>
        </p:nvSpPr>
        <p:spPr/>
        <p:txBody>
          <a:bodyPr/>
          <a:lstStyle/>
          <a:p>
            <a:r>
              <a:rPr lang="en-US" dirty="0"/>
              <a:t>Hierarchical Clustering </a:t>
            </a:r>
            <a:r>
              <a:rPr lang="en-US" dirty="0" err="1"/>
              <a:t>Denrogram</a:t>
            </a:r>
            <a:r>
              <a:rPr lang="en-US" dirty="0"/>
              <a:t> of Neighborhoods</a:t>
            </a:r>
          </a:p>
        </p:txBody>
      </p:sp>
      <p:pic>
        <p:nvPicPr>
          <p:cNvPr id="4" name="Content Placeholder 3">
            <a:extLst>
              <a:ext uri="{FF2B5EF4-FFF2-40B4-BE49-F238E27FC236}">
                <a16:creationId xmlns:a16="http://schemas.microsoft.com/office/drawing/2014/main" id="{CDD614EB-A50A-48BB-AE8C-2882CFC3E462}"/>
              </a:ext>
            </a:extLst>
          </p:cNvPr>
          <p:cNvPicPr>
            <a:picLocks noGrp="1"/>
          </p:cNvPicPr>
          <p:nvPr>
            <p:ph idx="1"/>
          </p:nvPr>
        </p:nvPicPr>
        <p:blipFill>
          <a:blip r:embed="rId2"/>
          <a:stretch>
            <a:fillRect/>
          </a:stretch>
        </p:blipFill>
        <p:spPr>
          <a:xfrm>
            <a:off x="646111" y="2052638"/>
            <a:ext cx="9404723" cy="4195762"/>
          </a:xfrm>
          <a:prstGeom prst="rect">
            <a:avLst/>
          </a:prstGeom>
        </p:spPr>
      </p:pic>
    </p:spTree>
    <p:extLst>
      <p:ext uri="{BB962C8B-B14F-4D97-AF65-F5344CB8AC3E}">
        <p14:creationId xmlns:p14="http://schemas.microsoft.com/office/powerpoint/2010/main" val="18232430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65</TotalTime>
  <Words>828</Words>
  <Application>Microsoft Office PowerPoint</Application>
  <PresentationFormat>Widescreen</PresentationFormat>
  <Paragraphs>50</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Gothic</vt:lpstr>
      <vt:lpstr>Wingdings 3</vt:lpstr>
      <vt:lpstr>Ion</vt:lpstr>
      <vt:lpstr>The Battle of Neighborhoods New York City Vs Toronto</vt:lpstr>
      <vt:lpstr>Introduction</vt:lpstr>
      <vt:lpstr>Problem Description</vt:lpstr>
      <vt:lpstr>Target Audience</vt:lpstr>
      <vt:lpstr>Data Description</vt:lpstr>
      <vt:lpstr>Method</vt:lpstr>
      <vt:lpstr>Visualization of New York City Neighborhood data</vt:lpstr>
      <vt:lpstr>Visualization of Toronto City Neighborhood data</vt:lpstr>
      <vt:lpstr>Hierarchical Clustering Denrogram of Neighborhoods</vt:lpstr>
      <vt:lpstr>Results</vt:lpstr>
      <vt:lpstr>Explore the neighborhoods with similar clusters using map</vt:lpstr>
      <vt:lpstr>Explore the neighborhoods with similar clusters using map</vt:lpstr>
      <vt:lpstr>Explore the neighborhoods with similar clusters using map</vt:lpstr>
      <vt:lpstr>Explore the neighborhoods with similar clusters using map</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Suruthi Vinoth Kannan</dc:creator>
  <cp:lastModifiedBy>Suruthi Vinoth Kannan</cp:lastModifiedBy>
  <cp:revision>10</cp:revision>
  <dcterms:created xsi:type="dcterms:W3CDTF">2020-04-20T23:53:21Z</dcterms:created>
  <dcterms:modified xsi:type="dcterms:W3CDTF">2020-04-21T00:58:44Z</dcterms:modified>
</cp:coreProperties>
</file>

<file path=docProps/thumbnail.jpeg>
</file>